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897" r:id="rId1"/>
  </p:sldMasterIdLst>
  <p:notesMasterIdLst>
    <p:notesMasterId r:id="rId14"/>
  </p:notesMasterIdLst>
  <p:sldIdLst>
    <p:sldId id="256" r:id="rId2"/>
    <p:sldId id="257" r:id="rId3"/>
    <p:sldId id="261" r:id="rId4"/>
    <p:sldId id="272" r:id="rId5"/>
    <p:sldId id="262" r:id="rId6"/>
    <p:sldId id="263" r:id="rId7"/>
    <p:sldId id="270" r:id="rId8"/>
    <p:sldId id="269" r:id="rId9"/>
    <p:sldId id="268" r:id="rId10"/>
    <p:sldId id="267" r:id="rId11"/>
    <p:sldId id="273" r:id="rId12"/>
    <p:sldId id="275" r:id="rId13"/>
  </p:sldIdLst>
  <p:sldSz cx="13004800" cy="97536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72">
          <p15:clr>
            <a:srgbClr val="A4A3A4"/>
          </p15:clr>
        </p15:guide>
        <p15:guide id="2" pos="40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F91E7"/>
    <a:srgbClr val="3F2997"/>
    <a:srgbClr val="3444E7"/>
    <a:srgbClr val="5C76E7"/>
    <a:srgbClr val="7F6EE7"/>
    <a:srgbClr val="6D83E7"/>
    <a:srgbClr val="262997"/>
    <a:srgbClr val="5E4D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98CCE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365C0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5AC831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00882B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E6E3D7"/>
          </a:solidFill>
        </a:fill>
      </a:tcStyle>
    </a:wholeTbl>
    <a:band2H>
      <a:tcTxStyle/>
      <a:tcStyle>
        <a:tcBdr/>
        <a:fill>
          <a:solidFill>
            <a:srgbClr val="C3C2C2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09C99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97764E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CE5E6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5E779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D0D1D2"/>
          </a:solidFill>
        </a:fill>
      </a:tcStyle>
    </a:wholeTbl>
    <a:band2H>
      <a:tcTxStyle/>
      <a:tcStyle>
        <a:tcBdr/>
        <a:fill>
          <a:solidFill>
            <a:srgbClr val="DEDEDF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761"/>
          </a:solidFill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09398"/>
          </a:solidFill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67C85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"/>
          <a:ea typeface="Helvetica"/>
          <a:cs typeface="Helvetica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4580"/>
  </p:normalViewPr>
  <p:slideViewPr>
    <p:cSldViewPr snapToGrid="0" snapToObjects="1">
      <p:cViewPr varScale="1">
        <p:scale>
          <a:sx n="65" d="100"/>
          <a:sy n="65" d="100"/>
        </p:scale>
        <p:origin x="1688" y="200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45647834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25c213b8b2e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25c213b8b2e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25bf4e3e675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25bf4e3e675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5360" y="1596249"/>
            <a:ext cx="11054080" cy="3395698"/>
          </a:xfrm>
        </p:spPr>
        <p:txBody>
          <a:bodyPr anchor="b"/>
          <a:lstStyle>
            <a:lvl1pPr algn="ctr">
              <a:defRPr sz="853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5600" y="5122898"/>
            <a:ext cx="9753600" cy="2354862"/>
          </a:xfrm>
        </p:spPr>
        <p:txBody>
          <a:bodyPr/>
          <a:lstStyle>
            <a:lvl1pPr marL="0" indent="0" algn="ctr">
              <a:buNone/>
              <a:defRPr sz="3413"/>
            </a:lvl1pPr>
            <a:lvl2pPr marL="650230" indent="0" algn="ctr">
              <a:buNone/>
              <a:defRPr sz="2844"/>
            </a:lvl2pPr>
            <a:lvl3pPr marL="1300460" indent="0" algn="ctr">
              <a:buNone/>
              <a:defRPr sz="2560"/>
            </a:lvl3pPr>
            <a:lvl4pPr marL="1950690" indent="0" algn="ctr">
              <a:buNone/>
              <a:defRPr sz="2276"/>
            </a:lvl4pPr>
            <a:lvl5pPr marL="2600919" indent="0" algn="ctr">
              <a:buNone/>
              <a:defRPr sz="2276"/>
            </a:lvl5pPr>
            <a:lvl6pPr marL="3251149" indent="0" algn="ctr">
              <a:buNone/>
              <a:defRPr sz="2276"/>
            </a:lvl6pPr>
            <a:lvl7pPr marL="3901379" indent="0" algn="ctr">
              <a:buNone/>
              <a:defRPr sz="2276"/>
            </a:lvl7pPr>
            <a:lvl8pPr marL="4551609" indent="0" algn="ctr">
              <a:buNone/>
              <a:defRPr sz="2276"/>
            </a:lvl8pPr>
            <a:lvl9pPr marL="5201839" indent="0" algn="ctr">
              <a:buNone/>
              <a:defRPr sz="2276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4967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08894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306561" y="519289"/>
            <a:ext cx="2804160" cy="8265725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4081" y="519289"/>
            <a:ext cx="8249920" cy="8265725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6942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re et sous-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 anchor="b"/>
          <a:lstStyle/>
          <a:p>
            <a:pPr lvl="0">
              <a:defRPr sz="1800"/>
            </a:pPr>
            <a:r>
              <a:rPr sz="8000"/>
              <a:t>Texte du titre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228600" algn="ctr">
              <a:spcBef>
                <a:spcPts val="0"/>
              </a:spcBef>
              <a:buSzTx/>
              <a:buNone/>
              <a:defRPr sz="3200"/>
            </a:lvl2pPr>
            <a:lvl3pPr marL="0" indent="457200" algn="ctr">
              <a:spcBef>
                <a:spcPts val="0"/>
              </a:spcBef>
              <a:buSzTx/>
              <a:buNone/>
              <a:defRPr sz="3200"/>
            </a:lvl3pPr>
            <a:lvl4pPr marL="0" indent="685800" algn="ctr">
              <a:spcBef>
                <a:spcPts val="0"/>
              </a:spcBef>
              <a:buSzTx/>
              <a:buNone/>
              <a:defRPr sz="3200"/>
            </a:lvl4pPr>
            <a:lvl5pPr marL="0" indent="91440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/>
            </a:pPr>
            <a:r>
              <a:rPr sz="3200"/>
              <a:t>Texte niveau 1</a:t>
            </a:r>
          </a:p>
          <a:p>
            <a:pPr lvl="1">
              <a:defRPr sz="1800"/>
            </a:pPr>
            <a:r>
              <a:rPr sz="3200"/>
              <a:t>Texte niveau 2</a:t>
            </a:r>
          </a:p>
          <a:p>
            <a:pPr lvl="2">
              <a:defRPr sz="1800"/>
            </a:pPr>
            <a:r>
              <a:rPr sz="3200"/>
              <a:t>Texte niveau 3</a:t>
            </a:r>
          </a:p>
          <a:p>
            <a:pPr lvl="3">
              <a:defRPr sz="1800"/>
            </a:pPr>
            <a:r>
              <a:rPr sz="3200"/>
              <a:t>Texte niveau 4</a:t>
            </a:r>
          </a:p>
          <a:p>
            <a:pPr lvl="4">
              <a:defRPr sz="1800"/>
            </a:pPr>
            <a:r>
              <a:rPr sz="3200"/>
              <a:t>Texte niveau 5</a:t>
            </a:r>
          </a:p>
        </p:txBody>
      </p:sp>
    </p:spTree>
    <p:extLst>
      <p:ext uri="{BB962C8B-B14F-4D97-AF65-F5344CB8AC3E}">
        <p14:creationId xmlns:p14="http://schemas.microsoft.com/office/powerpoint/2010/main" val="198904334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 2">
  <p:cSld name="En-tête de section 2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Google Shape;29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" y="1"/>
            <a:ext cx="13004804" cy="97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3"/>
          <p:cNvSpPr txBox="1">
            <a:spLocks noGrp="1"/>
          </p:cNvSpPr>
          <p:nvPr>
            <p:ph type="title"/>
          </p:nvPr>
        </p:nvSpPr>
        <p:spPr>
          <a:xfrm>
            <a:off x="2793814" y="4231111"/>
            <a:ext cx="7417173" cy="1481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ontserrat"/>
              <a:buNone/>
              <a:defRPr sz="3271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2" name="Google Shape;32;p3"/>
          <p:cNvSpPr txBox="1">
            <a:spLocks noGrp="1"/>
          </p:cNvSpPr>
          <p:nvPr>
            <p:ph type="title" idx="2"/>
          </p:nvPr>
        </p:nvSpPr>
        <p:spPr>
          <a:xfrm>
            <a:off x="977494" y="8407419"/>
            <a:ext cx="11049813" cy="500053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99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600"/>
              <a:buNone/>
              <a:defRPr sz="3698"/>
            </a:lvl9pPr>
          </a:lstStyle>
          <a:p>
            <a:endParaRPr/>
          </a:p>
        </p:txBody>
      </p:sp>
      <p:cxnSp>
        <p:nvCxnSpPr>
          <p:cNvPr id="33" name="Google Shape;33;p3"/>
          <p:cNvCxnSpPr/>
          <p:nvPr/>
        </p:nvCxnSpPr>
        <p:spPr>
          <a:xfrm>
            <a:off x="6368427" y="8996788"/>
            <a:ext cx="267947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9986956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-tête de section 1 3">
  <p:cSld name="En-tête de section 1 3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oogle Shape;35;p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"/>
            <a:ext cx="13004804" cy="9753575"/>
          </a:xfrm>
          <a:prstGeom prst="rect">
            <a:avLst/>
          </a:prstGeom>
          <a:noFill/>
          <a:ln>
            <a:noFill/>
          </a:ln>
        </p:spPr>
      </p:pic>
      <p:sp>
        <p:nvSpPr>
          <p:cNvPr id="36" name="Google Shape;36;p4"/>
          <p:cNvSpPr txBox="1">
            <a:spLocks noGrp="1"/>
          </p:cNvSpPr>
          <p:nvPr>
            <p:ph type="title"/>
          </p:nvPr>
        </p:nvSpPr>
        <p:spPr>
          <a:xfrm>
            <a:off x="3472214" y="4812373"/>
            <a:ext cx="6060373" cy="1481956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300"/>
              <a:buFont typeface="Montserrat"/>
              <a:buNone/>
              <a:defRPr sz="3271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5120"/>
            </a:lvl9pPr>
          </a:lstStyle>
          <a:p>
            <a:endParaRPr/>
          </a:p>
        </p:txBody>
      </p:sp>
      <p:sp>
        <p:nvSpPr>
          <p:cNvPr id="37" name="Google Shape;37;p4"/>
          <p:cNvSpPr txBox="1">
            <a:spLocks noGrp="1"/>
          </p:cNvSpPr>
          <p:nvPr>
            <p:ph type="sldNum" idx="12"/>
          </p:nvPr>
        </p:nvSpPr>
        <p:spPr>
          <a:xfrm>
            <a:off x="12049718" y="8842841"/>
            <a:ext cx="780373" cy="74638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fld id="{00000000-1234-1234-1234-123412341234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8" name="Google Shape;38;p4"/>
          <p:cNvSpPr txBox="1">
            <a:spLocks noGrp="1"/>
          </p:cNvSpPr>
          <p:nvPr>
            <p:ph type="title" idx="2"/>
          </p:nvPr>
        </p:nvSpPr>
        <p:spPr>
          <a:xfrm>
            <a:off x="3077334" y="4131176"/>
            <a:ext cx="6850133" cy="408462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"/>
              <a:buNone/>
              <a:defRPr sz="199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007103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076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7307" y="2431629"/>
            <a:ext cx="11216640" cy="4057226"/>
          </a:xfrm>
        </p:spPr>
        <p:txBody>
          <a:bodyPr anchor="b"/>
          <a:lstStyle>
            <a:lvl1pPr>
              <a:defRPr sz="8533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7307" y="6527239"/>
            <a:ext cx="11216640" cy="2133599"/>
          </a:xfrm>
        </p:spPr>
        <p:txBody>
          <a:bodyPr/>
          <a:lstStyle>
            <a:lvl1pPr marL="0" indent="0">
              <a:buNone/>
              <a:defRPr sz="3413">
                <a:solidFill>
                  <a:schemeClr val="tx1"/>
                </a:solidFill>
              </a:defRPr>
            </a:lvl1pPr>
            <a:lvl2pPr marL="650230" indent="0">
              <a:buNone/>
              <a:defRPr sz="2844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56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276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99074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4080" y="2596444"/>
            <a:ext cx="5527040" cy="618857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83680" y="2596444"/>
            <a:ext cx="5527040" cy="6188570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5597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519291"/>
            <a:ext cx="11216640" cy="1885245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5775" y="2390987"/>
            <a:ext cx="5501639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95775" y="3562773"/>
            <a:ext cx="5501639" cy="5240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83681" y="2390987"/>
            <a:ext cx="5528734" cy="1171786"/>
          </a:xfrm>
        </p:spPr>
        <p:txBody>
          <a:bodyPr anchor="b"/>
          <a:lstStyle>
            <a:lvl1pPr marL="0" indent="0">
              <a:buNone/>
              <a:defRPr sz="3413" b="1"/>
            </a:lvl1pPr>
            <a:lvl2pPr marL="650230" indent="0">
              <a:buNone/>
              <a:defRPr sz="2844" b="1"/>
            </a:lvl2pPr>
            <a:lvl3pPr marL="1300460" indent="0">
              <a:buNone/>
              <a:defRPr sz="2560" b="1"/>
            </a:lvl3pPr>
            <a:lvl4pPr marL="1950690" indent="0">
              <a:buNone/>
              <a:defRPr sz="2276" b="1"/>
            </a:lvl4pPr>
            <a:lvl5pPr marL="2600919" indent="0">
              <a:buNone/>
              <a:defRPr sz="2276" b="1"/>
            </a:lvl5pPr>
            <a:lvl6pPr marL="3251149" indent="0">
              <a:buNone/>
              <a:defRPr sz="2276" b="1"/>
            </a:lvl6pPr>
            <a:lvl7pPr marL="3901379" indent="0">
              <a:buNone/>
              <a:defRPr sz="2276" b="1"/>
            </a:lvl7pPr>
            <a:lvl8pPr marL="4551609" indent="0">
              <a:buNone/>
              <a:defRPr sz="2276" b="1"/>
            </a:lvl8pPr>
            <a:lvl9pPr marL="5201839" indent="0">
              <a:buNone/>
              <a:defRPr sz="2276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83681" y="3562773"/>
            <a:ext cx="5528734" cy="5240303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0350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0533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6631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28734" y="1404340"/>
            <a:ext cx="6583680" cy="6931378"/>
          </a:xfrm>
        </p:spPr>
        <p:txBody>
          <a:bodyPr/>
          <a:lstStyle>
            <a:lvl1pPr>
              <a:defRPr sz="4551"/>
            </a:lvl1pPr>
            <a:lvl2pPr>
              <a:defRPr sz="3982"/>
            </a:lvl2pPr>
            <a:lvl3pPr>
              <a:defRPr sz="3413"/>
            </a:lvl3pPr>
            <a:lvl4pPr>
              <a:defRPr sz="2844"/>
            </a:lvl4pPr>
            <a:lvl5pPr>
              <a:defRPr sz="2844"/>
            </a:lvl5pPr>
            <a:lvl6pPr>
              <a:defRPr sz="2844"/>
            </a:lvl6pPr>
            <a:lvl7pPr>
              <a:defRPr sz="2844"/>
            </a:lvl7pPr>
            <a:lvl8pPr>
              <a:defRPr sz="2844"/>
            </a:lvl8pPr>
            <a:lvl9pPr>
              <a:defRPr sz="284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DF080-5E8C-48AD-84E5-6C08B304C14E}" type="datetimeFigureOut">
              <a:rPr lang="en-US" smtClean="0"/>
              <a:t>4/21/24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333891-D5E7-4C7B-BF1D-E855E53CB5A8}" type="slidenum">
              <a:rPr lang="en-US" smtClean="0"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9473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774" y="650240"/>
            <a:ext cx="4194386" cy="2275840"/>
          </a:xfrm>
        </p:spPr>
        <p:txBody>
          <a:bodyPr anchor="b"/>
          <a:lstStyle>
            <a:lvl1pPr>
              <a:defRPr sz="4551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28734" y="1404340"/>
            <a:ext cx="6583680" cy="6931378"/>
          </a:xfrm>
        </p:spPr>
        <p:txBody>
          <a:bodyPr anchor="t"/>
          <a:lstStyle>
            <a:lvl1pPr marL="0" indent="0">
              <a:buNone/>
              <a:defRPr sz="4551"/>
            </a:lvl1pPr>
            <a:lvl2pPr marL="650230" indent="0">
              <a:buNone/>
              <a:defRPr sz="3982"/>
            </a:lvl2pPr>
            <a:lvl3pPr marL="1300460" indent="0">
              <a:buNone/>
              <a:defRPr sz="3413"/>
            </a:lvl3pPr>
            <a:lvl4pPr marL="1950690" indent="0">
              <a:buNone/>
              <a:defRPr sz="2844"/>
            </a:lvl4pPr>
            <a:lvl5pPr marL="2600919" indent="0">
              <a:buNone/>
              <a:defRPr sz="2844"/>
            </a:lvl5pPr>
            <a:lvl6pPr marL="3251149" indent="0">
              <a:buNone/>
              <a:defRPr sz="2844"/>
            </a:lvl6pPr>
            <a:lvl7pPr marL="3901379" indent="0">
              <a:buNone/>
              <a:defRPr sz="2844"/>
            </a:lvl7pPr>
            <a:lvl8pPr marL="4551609" indent="0">
              <a:buNone/>
              <a:defRPr sz="2844"/>
            </a:lvl8pPr>
            <a:lvl9pPr marL="5201839" indent="0">
              <a:buNone/>
              <a:defRPr sz="2844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95774" y="2926080"/>
            <a:ext cx="4194386" cy="5420925"/>
          </a:xfrm>
        </p:spPr>
        <p:txBody>
          <a:bodyPr/>
          <a:lstStyle>
            <a:lvl1pPr marL="0" indent="0">
              <a:buNone/>
              <a:defRPr sz="2276"/>
            </a:lvl1pPr>
            <a:lvl2pPr marL="650230" indent="0">
              <a:buNone/>
              <a:defRPr sz="1991"/>
            </a:lvl2pPr>
            <a:lvl3pPr marL="1300460" indent="0">
              <a:buNone/>
              <a:defRPr sz="1707"/>
            </a:lvl3pPr>
            <a:lvl4pPr marL="1950690" indent="0">
              <a:buNone/>
              <a:defRPr sz="1422"/>
            </a:lvl4pPr>
            <a:lvl5pPr marL="2600919" indent="0">
              <a:buNone/>
              <a:defRPr sz="1422"/>
            </a:lvl5pPr>
            <a:lvl6pPr marL="3251149" indent="0">
              <a:buNone/>
              <a:defRPr sz="1422"/>
            </a:lvl6pPr>
            <a:lvl7pPr marL="3901379" indent="0">
              <a:buNone/>
              <a:defRPr sz="1422"/>
            </a:lvl7pPr>
            <a:lvl8pPr marL="4551609" indent="0">
              <a:buNone/>
              <a:defRPr sz="1422"/>
            </a:lvl8pPr>
            <a:lvl9pPr marL="5201839" indent="0">
              <a:buNone/>
              <a:defRPr sz="1422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86263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94080" y="519291"/>
            <a:ext cx="11216640" cy="18852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94080" y="2596444"/>
            <a:ext cx="11216640" cy="618857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408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4/21/24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307840" y="9040144"/>
            <a:ext cx="438912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184640" y="9040144"/>
            <a:ext cx="2926080" cy="5192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7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‹N°›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615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8" r:id="rId1"/>
    <p:sldLayoutId id="2147483899" r:id="rId2"/>
    <p:sldLayoutId id="2147483900" r:id="rId3"/>
    <p:sldLayoutId id="2147483901" r:id="rId4"/>
    <p:sldLayoutId id="2147483902" r:id="rId5"/>
    <p:sldLayoutId id="2147483903" r:id="rId6"/>
    <p:sldLayoutId id="2147483904" r:id="rId7"/>
    <p:sldLayoutId id="2147483905" r:id="rId8"/>
    <p:sldLayoutId id="2147483906" r:id="rId9"/>
    <p:sldLayoutId id="2147483907" r:id="rId10"/>
    <p:sldLayoutId id="2147483908" r:id="rId11"/>
    <p:sldLayoutId id="2147483909" r:id="rId12"/>
    <p:sldLayoutId id="2147483910" r:id="rId13"/>
    <p:sldLayoutId id="2147483911" r:id="rId14"/>
  </p:sldLayoutIdLst>
  <p:txStyles>
    <p:titleStyle>
      <a:lvl1pPr algn="l" defTabSz="1300460" rtl="0" eaLnBrk="1" latinLnBrk="0" hangingPunct="1">
        <a:lnSpc>
          <a:spcPct val="90000"/>
        </a:lnSpc>
        <a:spcBef>
          <a:spcPct val="0"/>
        </a:spcBef>
        <a:buNone/>
        <a:defRPr sz="625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25115" indent="-325115" algn="l" defTabSz="1300460" rtl="0" eaLnBrk="1" latinLnBrk="0" hangingPunct="1">
        <a:lnSpc>
          <a:spcPct val="90000"/>
        </a:lnSpc>
        <a:spcBef>
          <a:spcPts val="1422"/>
        </a:spcBef>
        <a:buFont typeface="Arial" panose="020B0604020202020204" pitchFamily="34" charset="0"/>
        <a:buChar char="•"/>
        <a:defRPr sz="3982" kern="1200">
          <a:solidFill>
            <a:schemeClr val="tx1"/>
          </a:solidFill>
          <a:latin typeface="+mn-lt"/>
          <a:ea typeface="+mn-ea"/>
          <a:cs typeface="+mn-cs"/>
        </a:defRPr>
      </a:lvl1pPr>
      <a:lvl2pPr marL="97534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3413" kern="1200">
          <a:solidFill>
            <a:schemeClr val="tx1"/>
          </a:solidFill>
          <a:latin typeface="+mn-lt"/>
          <a:ea typeface="+mn-ea"/>
          <a:cs typeface="+mn-cs"/>
        </a:defRPr>
      </a:lvl2pPr>
      <a:lvl3pPr marL="1625575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844" kern="1200">
          <a:solidFill>
            <a:schemeClr val="tx1"/>
          </a:solidFill>
          <a:latin typeface="+mn-lt"/>
          <a:ea typeface="+mn-ea"/>
          <a:cs typeface="+mn-cs"/>
        </a:defRPr>
      </a:lvl3pPr>
      <a:lvl4pPr marL="227580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3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57626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422649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87672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526954" indent="-325115" algn="l" defTabSz="1300460" rtl="0" eaLnBrk="1" latinLnBrk="0" hangingPunct="1">
        <a:lnSpc>
          <a:spcPct val="90000"/>
        </a:lnSpc>
        <a:spcBef>
          <a:spcPts val="711"/>
        </a:spcBef>
        <a:buFont typeface="Arial" panose="020B0604020202020204" pitchFamily="34" charset="0"/>
        <a:buChar char="•"/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56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2.xml"/><Relationship Id="rId4" Type="http://schemas.openxmlformats.org/officeDocument/2006/relationships/hyperlink" Target="mailto:trophees@sportsanteconseil.com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40000"/>
                <a:lumOff val="60000"/>
              </a:schemeClr>
            </a:gs>
            <a:gs pos="46000">
              <a:schemeClr val="accent1">
                <a:lumMod val="95000"/>
                <a:lumOff val="5000"/>
              </a:schemeClr>
            </a:gs>
            <a:gs pos="100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  <a:tileRect/>
        </a:gra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19"/>
          <p:cNvSpPr txBox="1">
            <a:spLocks noGrp="1"/>
          </p:cNvSpPr>
          <p:nvPr>
            <p:ph type="title" idx="2"/>
          </p:nvPr>
        </p:nvSpPr>
        <p:spPr>
          <a:xfrm>
            <a:off x="977492" y="5210036"/>
            <a:ext cx="11049813" cy="375040"/>
          </a:xfrm>
          <a:prstGeom prst="rect">
            <a:avLst/>
          </a:prstGeom>
        </p:spPr>
        <p:txBody>
          <a:bodyPr spcFirstLastPara="1" vert="horz" wrap="square" lIns="130027" tIns="130027" rIns="130027" bIns="130027" rtlCol="0" anchor="ctr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fr" sz="3200" dirty="0"/>
              <a:t>2024</a:t>
            </a:r>
            <a:endParaRPr sz="3200" dirty="0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82CCABD7-F957-7B8D-C968-F79B6315790D}"/>
              </a:ext>
            </a:extLst>
          </p:cNvPr>
          <p:cNvSpPr txBox="1"/>
          <p:nvPr/>
        </p:nvSpPr>
        <p:spPr>
          <a:xfrm>
            <a:off x="3589358" y="4517727"/>
            <a:ext cx="5826082" cy="718145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000" b="1" i="0" u="none" strike="noStrike" cap="none" spc="0" normalizeH="0" baseline="0" dirty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DOSSIER DE CANDIDATURE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38487765-39FA-86D5-EB1B-166A4AE709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7964"/>
              </p:ext>
            </p:extLst>
          </p:nvPr>
        </p:nvGraphicFramePr>
        <p:xfrm>
          <a:off x="7928639" y="7280127"/>
          <a:ext cx="4374760" cy="170078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374760">
                  <a:extLst>
                    <a:ext uri="{9D8B030D-6E8A-4147-A177-3AD203B41FA5}">
                      <a16:colId xmlns:a16="http://schemas.microsoft.com/office/drawing/2014/main" val="1748857012"/>
                    </a:ext>
                  </a:extLst>
                </a:gridCol>
              </a:tblGrid>
              <a:tr h="935260">
                <a:tc>
                  <a:txBody>
                    <a:bodyPr/>
                    <a:lstStyle/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Cadre réservé à l’organisateur:</a:t>
                      </a: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0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0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N° de dossier:</a:t>
                      </a: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000" dirty="0">
                          <a:solidFill>
                            <a:schemeClr val="bg1"/>
                          </a:solidFill>
                        </a:rPr>
                        <a:t>Décision:</a:t>
                      </a:r>
                      <a:endParaRPr kumimoji="0" lang="fr-FR" sz="20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endParaRPr lang="fr-FR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38235104"/>
                  </a:ext>
                </a:extLst>
              </a:tr>
            </a:tbl>
          </a:graphicData>
        </a:graphic>
      </p:graphicFrame>
      <p:pic>
        <p:nvPicPr>
          <p:cNvPr id="2" name="Image 1">
            <a:extLst>
              <a:ext uri="{FF2B5EF4-FFF2-40B4-BE49-F238E27FC236}">
                <a16:creationId xmlns:a16="http://schemas.microsoft.com/office/drawing/2014/main" id="{4F698F74-7EFD-8189-29BE-56A7DF55B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274961" y="-1182850"/>
            <a:ext cx="6522821" cy="4386427"/>
          </a:xfrm>
          <a:prstGeom prst="rect">
            <a:avLst/>
          </a:prstGeom>
          <a:noFill/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5CAF36-AE18-E4BE-90D3-19E7B71A74D0}"/>
              </a:ext>
            </a:extLst>
          </p:cNvPr>
          <p:cNvSpPr txBox="1"/>
          <p:nvPr/>
        </p:nvSpPr>
        <p:spPr>
          <a:xfrm>
            <a:off x="2482768" y="2024144"/>
            <a:ext cx="8229600" cy="1456809"/>
          </a:xfrm>
          <a:prstGeom prst="rect">
            <a:avLst/>
          </a:prstGeom>
          <a:gradFill flip="none" rotWithShape="1">
            <a:gsLst>
              <a:gs pos="95000">
                <a:srgbClr val="3F2997"/>
              </a:gs>
              <a:gs pos="100000">
                <a:srgbClr val="262997">
                  <a:tint val="44500"/>
                  <a:satMod val="160000"/>
                </a:srgbClr>
              </a:gs>
              <a:gs pos="100000">
                <a:srgbClr val="262997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 w="12700" cap="flat">
            <a:solidFill>
              <a:srgbClr val="3F2997"/>
            </a:solidFill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rtl="0" latinLnBrk="1" hangingPunct="0"/>
            <a:r>
              <a:rPr lang="fr-FR" sz="4800" b="1" dirty="0">
                <a:gradFill flip="none" rotWithShape="1">
                  <a:gsLst>
                    <a:gs pos="0">
                      <a:schemeClr val="accent1">
                        <a:lumMod val="5000"/>
                        <a:lumOff val="95000"/>
                      </a:schemeClr>
                    </a:gs>
                    <a:gs pos="59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10800000" scaled="1"/>
                  <a:tileRect/>
                </a:gradFill>
                <a:latin typeface="Arial"/>
                <a:cs typeface="Arial"/>
              </a:rPr>
              <a:t>TROPHÉES SPORT SANTÉ</a:t>
            </a:r>
          </a:p>
          <a:p>
            <a:pPr rtl="0" latinLnBrk="1" hangingPunct="0"/>
            <a:endParaRPr lang="fr-FR" sz="4000" b="1" dirty="0">
              <a:gradFill flip="none" rotWithShape="1">
                <a:gsLst>
                  <a:gs pos="0">
                    <a:schemeClr val="accent1">
                      <a:lumMod val="5000"/>
                      <a:lumOff val="95000"/>
                    </a:schemeClr>
                  </a:gs>
                  <a:gs pos="59000">
                    <a:schemeClr val="accent1">
                      <a:lumMod val="45000"/>
                      <a:lumOff val="55000"/>
                    </a:schemeClr>
                  </a:gs>
                  <a:gs pos="83000">
                    <a:schemeClr val="accent1">
                      <a:lumMod val="45000"/>
                      <a:lumOff val="55000"/>
                    </a:schemeClr>
                  </a:gs>
                  <a:gs pos="100000">
                    <a:schemeClr val="accent1">
                      <a:lumMod val="30000"/>
                      <a:lumOff val="70000"/>
                    </a:schemeClr>
                  </a:gs>
                </a:gsLst>
                <a:lin ang="10800000" scaled="1"/>
                <a:tileRect/>
              </a:gradFill>
              <a:latin typeface="Arial"/>
              <a:cs typeface="Arial"/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0F289BA2-8895-0E8C-9E31-1DEBDD9FAB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9757" y="6550024"/>
            <a:ext cx="5538469" cy="320357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7426" y="8599652"/>
            <a:ext cx="2369930" cy="1009174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49F2E61-EE82-DC10-F4C0-951D5F8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3944" y="0"/>
            <a:ext cx="12627113" cy="1346095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Stratégie de développement:</a:t>
            </a: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8660EAF9-470E-311F-0654-E294B614B2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629926"/>
              </p:ext>
            </p:extLst>
          </p:nvPr>
        </p:nvGraphicFramePr>
        <p:xfrm>
          <a:off x="703944" y="1978152"/>
          <a:ext cx="11923169" cy="649224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23169">
                  <a:extLst>
                    <a:ext uri="{9D8B030D-6E8A-4147-A177-3AD203B41FA5}">
                      <a16:colId xmlns:a16="http://schemas.microsoft.com/office/drawing/2014/main" val="169610081"/>
                    </a:ext>
                  </a:extLst>
                </a:gridCol>
              </a:tblGrid>
              <a:tr h="4792899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fr-FR" sz="2800" b="1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 éléments attendus portent principalement sur :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fr-FR" sz="2800" i="1" dirty="0">
                        <a:solidFill>
                          <a:schemeClr val="accent1">
                            <a:lumMod val="75000"/>
                          </a:schemeClr>
                        </a:solidFill>
                        <a:highlight>
                          <a:srgbClr val="FFFFFF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fr-FR" sz="2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cohérence de votre stratégie en lien avec les questions de santé, </a:t>
                      </a:r>
                    </a:p>
                    <a:p>
                      <a:pPr lvl="0"/>
                      <a:endParaRPr lang="fr-FR" sz="28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fr-FR" sz="2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pertinence de votre programme expérimental (déjà réalisé ou à venir),</a:t>
                      </a:r>
                    </a:p>
                    <a:p>
                      <a:pPr lvl="0"/>
                      <a:r>
                        <a:rPr lang="fr-FR" sz="2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 maitrise des aspects réglementaires,</a:t>
                      </a:r>
                    </a:p>
                    <a:p>
                      <a:pPr lvl="0"/>
                      <a:endParaRPr lang="fr-FR" sz="2800" i="1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lvl="0"/>
                      <a:r>
                        <a:rPr lang="fr-FR" sz="2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l’identification des risques et de votre capacité à y faire face efficacement,</a:t>
                      </a:r>
                    </a:p>
                    <a:p>
                      <a:pPr lvl="0"/>
                      <a:r>
                        <a:rPr lang="fr-FR" sz="2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les marques d’intérêt,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fr-FR" sz="2800" i="1" dirty="0">
                        <a:solidFill>
                          <a:schemeClr val="accent1">
                            <a:lumMod val="75000"/>
                          </a:schemeClr>
                        </a:solidFill>
                        <a:highlight>
                          <a:srgbClr val="FFFFFF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endParaRPr lang="fr-FR" sz="2800" i="1" dirty="0">
                        <a:solidFill>
                          <a:schemeClr val="accent1">
                            <a:lumMod val="75000"/>
                          </a:schemeClr>
                        </a:solidFill>
                        <a:highlight>
                          <a:srgbClr val="FFFFFF"/>
                        </a:highlight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fr-FR" sz="2800" i="1" dirty="0">
                          <a:solidFill>
                            <a:schemeClr val="accent1">
                              <a:lumMod val="7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Pour illustrer la stratégie, vous avez la possibilité de présenter les prochaines étapes clés de votre développement sur une frise chronologique détaillée.</a:t>
                      </a:r>
                      <a:endParaRPr lang="fr-FR" sz="2800" i="1" u="sng" dirty="0">
                        <a:solidFill>
                          <a:schemeClr val="accent1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l"/>
                      <a:endParaRPr lang="fr-FR" sz="2800" dirty="0"/>
                    </a:p>
                  </a:txBody>
                  <a:tcPr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0069739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C817D88A-625E-5879-C562-04356DE2A6D0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</p:spTree>
    <p:extLst>
      <p:ext uri="{BB962C8B-B14F-4D97-AF65-F5344CB8AC3E}">
        <p14:creationId xmlns:p14="http://schemas.microsoft.com/office/powerpoint/2010/main" val="1723259638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4570" y="8368748"/>
            <a:ext cx="2912177" cy="1240076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49F2E61-EE82-DC10-F4C0-951D5F8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6667" y="246446"/>
            <a:ext cx="9384196" cy="1859722"/>
          </a:xfrm>
        </p:spPr>
        <p:txBody>
          <a:bodyPr>
            <a:normAutofit fontScale="90000"/>
          </a:bodyPr>
          <a:lstStyle/>
          <a:p>
            <a:pPr algn="l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Annexe:</a:t>
            </a:r>
            <a:br>
              <a:rPr lang="fr-FR" dirty="0">
                <a:solidFill>
                  <a:schemeClr val="accent1">
                    <a:lumMod val="75000"/>
                  </a:schemeClr>
                </a:solidFill>
              </a:rPr>
            </a:br>
            <a:br>
              <a:rPr lang="fr-FR" dirty="0">
                <a:solidFill>
                  <a:schemeClr val="accent1">
                    <a:lumMod val="75000"/>
                  </a:schemeClr>
                </a:solidFill>
              </a:rPr>
            </a:br>
            <a:endParaRPr lang="fr-FR" sz="3100" dirty="0">
              <a:solidFill>
                <a:schemeClr val="accent1">
                  <a:lumMod val="75000"/>
                </a:schemeClr>
              </a:solidFill>
            </a:endParaRPr>
          </a:p>
        </p:txBody>
      </p:sp>
      <p:graphicFrame>
        <p:nvGraphicFramePr>
          <p:cNvPr id="3" name="Tableau 2">
            <a:extLst>
              <a:ext uri="{FF2B5EF4-FFF2-40B4-BE49-F238E27FC236}">
                <a16:creationId xmlns:a16="http://schemas.microsoft.com/office/drawing/2014/main" id="{DF51BD6B-B258-4401-0DE8-DFB0B177EE4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9241173"/>
              </p:ext>
            </p:extLst>
          </p:nvPr>
        </p:nvGraphicFramePr>
        <p:xfrm>
          <a:off x="786667" y="1331843"/>
          <a:ext cx="11431466" cy="68778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1466">
                  <a:extLst>
                    <a:ext uri="{9D8B030D-6E8A-4147-A177-3AD203B41FA5}">
                      <a16:colId xmlns:a16="http://schemas.microsoft.com/office/drawing/2014/main" val="169610081"/>
                    </a:ext>
                  </a:extLst>
                </a:gridCol>
              </a:tblGrid>
              <a:tr h="6877879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 Logo du projet + partenaires</a:t>
                      </a:r>
                      <a:b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- Documentation technique (2 slides max)</a:t>
                      </a:r>
                      <a:b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endParaRPr lang="fr-FR" sz="2800" dirty="0"/>
                    </a:p>
                  </a:txBody>
                  <a:tcPr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00697391"/>
                  </a:ext>
                </a:extLst>
              </a:tr>
            </a:tbl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4D47C972-82E8-7217-B69C-F66FB7E42A94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9E3685E-5C6F-D611-47BA-F7EA83E962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0714" y="230184"/>
            <a:ext cx="3065669" cy="419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78358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CDAB79-A501-4612-70A9-3B643C40F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75BF304-1347-2340-E07D-06BB844CF15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1F429292-22E0-F50A-8B0C-C8E5D894A5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200"/>
            <a:ext cx="13131163" cy="9905999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49DA8C4-1F4E-256B-5364-0BD7818460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407" y="2332022"/>
            <a:ext cx="11997986" cy="6156063"/>
          </a:xfrm>
          <a:prstGeom prst="rect">
            <a:avLst/>
          </a:prstGeom>
        </p:spPr>
      </p:pic>
      <p:sp>
        <p:nvSpPr>
          <p:cNvPr id="6" name="Titre 3">
            <a:extLst>
              <a:ext uri="{FF2B5EF4-FFF2-40B4-BE49-F238E27FC236}">
                <a16:creationId xmlns:a16="http://schemas.microsoft.com/office/drawing/2014/main" id="{60A45EC7-0607-E068-5B69-8B76E790BA93}"/>
              </a:ext>
            </a:extLst>
          </p:cNvPr>
          <p:cNvSpPr txBox="1">
            <a:spLocks/>
          </p:cNvSpPr>
          <p:nvPr/>
        </p:nvSpPr>
        <p:spPr>
          <a:xfrm>
            <a:off x="-1399651" y="1294325"/>
            <a:ext cx="10776857" cy="10376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30046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25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1143000" indent="-1143000" algn="ctr">
              <a:buFont typeface="+mj-lt"/>
              <a:buAutoNum type="arabicPeriod"/>
            </a:pPr>
            <a:r>
              <a:rPr lang="fr-FR" sz="5400" dirty="0">
                <a:solidFill>
                  <a:schemeClr val="accent1">
                    <a:lumMod val="75000"/>
                  </a:schemeClr>
                </a:solidFill>
              </a:rPr>
              <a:t>Inscription du dossier: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020C126B-9EED-BF7B-CFC9-513812CCAB93}"/>
              </a:ext>
            </a:extLst>
          </p:cNvPr>
          <p:cNvSpPr txBox="1"/>
          <p:nvPr/>
        </p:nvSpPr>
        <p:spPr>
          <a:xfrm>
            <a:off x="-281786" y="8373312"/>
            <a:ext cx="136947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2. Envoi du dossier complet avant le  27 Mai 2024 à</a:t>
            </a:r>
          </a:p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alberti@sportsanteconseil.com</a:t>
            </a:r>
            <a:endParaRPr kumimoji="0" lang="fr-FR" sz="48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</p:spTree>
    <p:extLst>
      <p:ext uri="{BB962C8B-B14F-4D97-AF65-F5344CB8AC3E}">
        <p14:creationId xmlns:p14="http://schemas.microsoft.com/office/powerpoint/2010/main" val="300432525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20"/>
          <p:cNvSpPr txBox="1">
            <a:spLocks noGrp="1"/>
          </p:cNvSpPr>
          <p:nvPr>
            <p:ph type="title"/>
          </p:nvPr>
        </p:nvSpPr>
        <p:spPr>
          <a:xfrm>
            <a:off x="1828799" y="4372496"/>
            <a:ext cx="9959009" cy="1111467"/>
          </a:xfrm>
          <a:prstGeom prst="rect">
            <a:avLst/>
          </a:prstGeom>
        </p:spPr>
        <p:txBody>
          <a:bodyPr spcFirstLastPara="1" vert="horz" wrap="square" lIns="130027" tIns="130027" rIns="130027" bIns="130027" rtlCol="0" anchor="ctr" anchorCtr="0">
            <a:noAutofit/>
          </a:bodyPr>
          <a:lstStyle/>
          <a:p>
            <a:pPr>
              <a:lnSpc>
                <a:spcPct val="100000"/>
              </a:lnSpc>
              <a:buSzPts val="990"/>
            </a:pPr>
            <a:r>
              <a:rPr lang="fr" sz="4000" dirty="0"/>
              <a:t>Dossier de candidature</a:t>
            </a:r>
            <a:endParaRPr sz="4000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55BAE73-6E44-9C3A-9ECB-D7C678137F29}"/>
              </a:ext>
            </a:extLst>
          </p:cNvPr>
          <p:cNvSpPr txBox="1"/>
          <p:nvPr/>
        </p:nvSpPr>
        <p:spPr>
          <a:xfrm>
            <a:off x="104088" y="7114396"/>
            <a:ext cx="2348272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bg1"/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Partenaires: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26F71B5-3DF1-337C-5716-626B769939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8497" y="-1480390"/>
            <a:ext cx="7772400" cy="549507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0D3A515-5518-72EA-1785-36830846FA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92061" y="8237007"/>
            <a:ext cx="3744843" cy="1357569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064C5501-EEE9-3524-CD62-A3A4AFDA32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088" y="7769327"/>
            <a:ext cx="2741097" cy="182524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2847" y="8418080"/>
            <a:ext cx="2702647" cy="1150853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49F2E61-EE82-DC10-F4C0-951D5F8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891" y="5057652"/>
            <a:ext cx="8111987" cy="1243496"/>
          </a:xfrm>
        </p:spPr>
        <p:txBody>
          <a:bodyPr>
            <a:normAutofit/>
          </a:bodyPr>
          <a:lstStyle/>
          <a:p>
            <a:endParaRPr lang="fr-FR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2C36104A-54E7-9E2D-30F4-BB1F852CD0B1}"/>
              </a:ext>
            </a:extLst>
          </p:cNvPr>
          <p:cNvSpPr txBox="1"/>
          <p:nvPr/>
        </p:nvSpPr>
        <p:spPr>
          <a:xfrm>
            <a:off x="251499" y="116692"/>
            <a:ext cx="11913995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fr-FR" sz="48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Titre de votre projet</a:t>
            </a: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latin typeface="+mn-lt"/>
                <a:ea typeface="+mn-ea"/>
                <a:cs typeface="+mn-cs"/>
                <a:sym typeface="Helvetica Light"/>
              </a:rPr>
              <a:t>: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180ACC8D-A9A0-33AA-EA75-2DE5E4CC8FC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368865"/>
              </p:ext>
            </p:extLst>
          </p:nvPr>
        </p:nvGraphicFramePr>
        <p:xfrm>
          <a:off x="545402" y="1640692"/>
          <a:ext cx="11913995" cy="62020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913995">
                  <a:extLst>
                    <a:ext uri="{9D8B030D-6E8A-4147-A177-3AD203B41FA5}">
                      <a16:colId xmlns:a16="http://schemas.microsoft.com/office/drawing/2014/main" val="169610081"/>
                    </a:ext>
                  </a:extLst>
                </a:gridCol>
              </a:tblGrid>
              <a:tr h="6202016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Logo</a:t>
                      </a:r>
                      <a:b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b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</a:br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Illustrations / photos</a:t>
                      </a:r>
                      <a:endParaRPr lang="fr-FR" sz="2800" dirty="0"/>
                    </a:p>
                  </a:txBody>
                  <a:tcPr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00697391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D85DEBF3-B75C-E692-0279-FA58E680D336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</p:spTree>
    <p:extLst>
      <p:ext uri="{BB962C8B-B14F-4D97-AF65-F5344CB8AC3E}">
        <p14:creationId xmlns:p14="http://schemas.microsoft.com/office/powerpoint/2010/main" val="737977363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2301" y="8309113"/>
            <a:ext cx="3052221" cy="129971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49F2E61-EE82-DC10-F4C0-951D5F8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177" y="507411"/>
            <a:ext cx="8111987" cy="1243496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Les catégories: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26837449-7E00-CDC6-4DB3-73AB6770A105}"/>
              </a:ext>
            </a:extLst>
          </p:cNvPr>
          <p:cNvSpPr txBox="1"/>
          <p:nvPr/>
        </p:nvSpPr>
        <p:spPr>
          <a:xfrm>
            <a:off x="834058" y="2566372"/>
            <a:ext cx="11336683" cy="5919569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Times New Roman" panose="02020603050405020304" pitchFamily="18" charset="0"/>
                <a:sym typeface="Helvetica Light"/>
              </a:rPr>
              <a:t>URBAN LAB &amp; MOBILITÉS DOUCES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cs typeface="Times New Roman" panose="02020603050405020304" pitchFamily="18" charset="0"/>
              <a:sym typeface="Helvetica Light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NUMÉRIQUE ET SANTÉ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endParaRPr lang="fr-FR" sz="3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Times New Roman" panose="02020603050405020304" pitchFamily="18" charset="0"/>
                <a:sym typeface="Helvetica Light"/>
              </a:rPr>
              <a:t>SPORT CARE PROGRA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M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endParaRPr lang="fr-FR" sz="3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kumimoji="0" lang="fr-FR" sz="3600" b="0" i="0" u="none" strike="noStrike" cap="none" spc="0" normalizeH="0" baseline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FillTx/>
                <a:cs typeface="Times New Roman" panose="02020603050405020304" pitchFamily="18" charset="0"/>
                <a:sym typeface="Helvetica Light"/>
              </a:rPr>
              <a:t>ENTR</a:t>
            </a:r>
            <a:r>
              <a:rPr lang="fr-FR" sz="3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EPRISE ET SANTÉ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endParaRPr lang="fr-FR" sz="3600" dirty="0">
              <a:solidFill>
                <a:schemeClr val="accent1">
                  <a:lumMod val="75000"/>
                </a:schemeClr>
              </a:solidFill>
              <a:cs typeface="Times New Roman" panose="02020603050405020304" pitchFamily="18" charset="0"/>
            </a:endParaRP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r>
              <a:rPr lang="fr-FR" sz="3600" dirty="0">
                <a:solidFill>
                  <a:schemeClr val="accent1">
                    <a:lumMod val="75000"/>
                  </a:schemeClr>
                </a:solidFill>
                <a:cs typeface="Times New Roman" panose="02020603050405020304" pitchFamily="18" charset="0"/>
              </a:rPr>
              <a:t>PRÉVENTION ET PROMOTION DE LA SANTÉ</a:t>
            </a:r>
          </a:p>
          <a:p>
            <a:pPr marL="571500" marR="0" indent="-57150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q"/>
              <a:tabLst/>
            </a:pPr>
            <a:endParaRPr lang="fr-FR" dirty="0">
              <a:solidFill>
                <a:schemeClr val="accent1">
                  <a:lumMod val="75000"/>
                </a:schemeClr>
              </a:solidFill>
            </a:endParaRPr>
          </a:p>
          <a:p>
            <a:pPr marR="0" algn="l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fr-FR" sz="3600" b="0" i="0" u="none" strike="noStrike" cap="none" spc="0" normalizeH="0" baseline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71DF365E-4247-1EF2-0432-7801F75B693E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6B9D994-CDA5-2EC9-179F-D882A63963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809" y="2193473"/>
            <a:ext cx="911643" cy="114922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E08C268D-9F51-C7C0-0677-842BD9037C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3009" y="3632968"/>
            <a:ext cx="1118234" cy="1047076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A5503F5-35E9-4DB4-885D-B23B569296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981" y="4914990"/>
            <a:ext cx="1118234" cy="981349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55A3526-EC93-8875-8DE1-A82CC7A958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8921" y="6025428"/>
            <a:ext cx="1111182" cy="944217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600C078-D428-1285-0109-0D17C5C8C5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3009" y="7094667"/>
            <a:ext cx="1111182" cy="1410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02142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6740" y="8368748"/>
            <a:ext cx="2737295" cy="116560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DB692BAA-3A9B-BB60-FD69-36B7ABD3C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4812" y="219244"/>
            <a:ext cx="11570804" cy="979494"/>
          </a:xfrm>
        </p:spPr>
        <p:txBody>
          <a:bodyPr>
            <a:normAutofit/>
          </a:bodyPr>
          <a:lstStyle/>
          <a:p>
            <a:r>
              <a:rPr lang="fr-FR" sz="4800" dirty="0">
                <a:solidFill>
                  <a:schemeClr val="accent1">
                    <a:lumMod val="75000"/>
                  </a:schemeClr>
                </a:solidFill>
              </a:rPr>
              <a:t>Description du porteur de projet</a:t>
            </a:r>
            <a:r>
              <a:rPr lang="fr-FR" sz="4400" dirty="0">
                <a:solidFill>
                  <a:schemeClr val="accent1">
                    <a:lumMod val="75000"/>
                  </a:schemeClr>
                </a:solidFill>
              </a:rPr>
              <a:t>: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BDD2330-A480-3574-6667-D8B7961F74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0241911"/>
              </p:ext>
            </p:extLst>
          </p:nvPr>
        </p:nvGraphicFramePr>
        <p:xfrm>
          <a:off x="574812" y="1689013"/>
          <a:ext cx="12047884" cy="6375574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6678908">
                  <a:extLst>
                    <a:ext uri="{9D8B030D-6E8A-4147-A177-3AD203B41FA5}">
                      <a16:colId xmlns:a16="http://schemas.microsoft.com/office/drawing/2014/main" val="919629234"/>
                    </a:ext>
                  </a:extLst>
                </a:gridCol>
                <a:gridCol w="5368976">
                  <a:extLst>
                    <a:ext uri="{9D8B030D-6E8A-4147-A177-3AD203B41FA5}">
                      <a16:colId xmlns:a16="http://schemas.microsoft.com/office/drawing/2014/main" val="2908144788"/>
                    </a:ext>
                  </a:extLst>
                </a:gridCol>
              </a:tblGrid>
              <a:tr h="1047946"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Char char="Ø"/>
                        <a:tabLst>
                          <a:tab pos="540385" algn="l"/>
                        </a:tabLs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</a:rPr>
                        <a:t>Nom commercial et dénomination sociale du candidat</a:t>
                      </a:r>
                      <a:endParaRPr lang="fr-FR" sz="2800" dirty="0">
                        <a:solidFill>
                          <a:schemeClr val="bg1"/>
                        </a:solidFill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fr-FR" sz="105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4483709"/>
                  </a:ext>
                </a:extLst>
              </a:tr>
              <a:tr h="1255025"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Char char="Ø"/>
                        <a:tabLst>
                          <a:tab pos="540385" algn="l"/>
                        </a:tabLs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</a:rPr>
                        <a:t> Adresse de l’établissement et du siège social</a:t>
                      </a:r>
                    </a:p>
                    <a:p>
                      <a:pPr marL="457200" indent="-457200">
                        <a:buFont typeface="Wingdings" pitchFamily="2" charset="2"/>
                        <a:buChar char="Ø"/>
                        <a:tabLst>
                          <a:tab pos="540385" algn="l"/>
                        </a:tabLs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</a:rPr>
                        <a:t>(si elle est différente de celle de l’établissement)</a:t>
                      </a:r>
                      <a:endParaRPr lang="fr-FR" sz="2800" dirty="0">
                        <a:solidFill>
                          <a:schemeClr val="bg1"/>
                        </a:solidFill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fr-FR" sz="105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805436463"/>
                  </a:ext>
                </a:extLst>
              </a:tr>
              <a:tr h="989378"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Char char="Ø"/>
                        <a:tabLst>
                          <a:tab pos="540385" algn="l"/>
                        </a:tabLs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</a:rPr>
                        <a:t> Adresse électronique</a:t>
                      </a:r>
                      <a:endParaRPr lang="fr-FR" sz="2800" dirty="0">
                        <a:solidFill>
                          <a:schemeClr val="bg1"/>
                        </a:solidFill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fr-FR" sz="105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346391657"/>
                  </a:ext>
                </a:extLst>
              </a:tr>
              <a:tr h="962186"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Char char="Ø"/>
                        <a:tabLst>
                          <a:tab pos="540385" algn="l"/>
                        </a:tabLs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</a:rPr>
                        <a:t> Numéro de téléphone et de télécopie</a:t>
                      </a:r>
                      <a:endParaRPr lang="fr-FR" sz="2800" dirty="0">
                        <a:solidFill>
                          <a:schemeClr val="bg1"/>
                        </a:solidFill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fr-FR" sz="105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653548164"/>
                  </a:ext>
                </a:extLst>
              </a:tr>
              <a:tr h="834592"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Char char="Ø"/>
                        <a:tabLst>
                          <a:tab pos="540385" algn="l"/>
                        </a:tabLs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</a:rPr>
                        <a:t> Numéro SIRET</a:t>
                      </a:r>
                      <a:endParaRPr lang="fr-FR" sz="2800" dirty="0">
                        <a:solidFill>
                          <a:schemeClr val="bg1"/>
                        </a:solidFill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fr-FR" sz="1050">
                          <a:effectLst/>
                        </a:rPr>
                        <a:t> </a:t>
                      </a:r>
                      <a:endParaRPr lang="fr-FR" sz="1000"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65267202"/>
                  </a:ext>
                </a:extLst>
              </a:tr>
              <a:tr h="834592">
                <a:tc>
                  <a:txBody>
                    <a:bodyPr/>
                    <a:lstStyle/>
                    <a:p>
                      <a:pPr marL="457200" indent="-457200">
                        <a:buFont typeface="Wingdings" pitchFamily="2" charset="2"/>
                        <a:buChar char="Ø"/>
                        <a:tabLst>
                          <a:tab pos="540385" algn="l"/>
                        </a:tabLst>
                      </a:pPr>
                      <a:r>
                        <a:rPr lang="fr-FR" sz="2800" dirty="0">
                          <a:solidFill>
                            <a:schemeClr val="bg1"/>
                          </a:solidFill>
                          <a:effectLst/>
                        </a:rPr>
                        <a:t> Contact (nom et fonction)</a:t>
                      </a:r>
                      <a:endParaRPr lang="fr-FR" sz="2800" dirty="0">
                        <a:solidFill>
                          <a:schemeClr val="bg1"/>
                        </a:solidFill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>
                    <a:solidFill>
                      <a:schemeClr val="bg1">
                        <a:lumMod val="6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tabLst>
                          <a:tab pos="540385" algn="l"/>
                        </a:tabLst>
                      </a:pPr>
                      <a:r>
                        <a:rPr lang="fr-FR" sz="1050" dirty="0">
                          <a:effectLst/>
                        </a:rPr>
                        <a:t> </a:t>
                      </a:r>
                      <a:endParaRPr lang="fr-FR" sz="1000" dirty="0">
                        <a:effectLst/>
                        <a:latin typeface="Univers" panose="020F0502020204030204" pitchFamily="34" charset="0"/>
                        <a:ea typeface="Times New Roman" panose="02020603050405020304" pitchFamily="18" charset="0"/>
                        <a:cs typeface="Univers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12252237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E025C20-FA8C-C90C-6C25-5C2B9C296CFB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</p:spTree>
    <p:extLst>
      <p:ext uri="{BB962C8B-B14F-4D97-AF65-F5344CB8AC3E}">
        <p14:creationId xmlns:p14="http://schemas.microsoft.com/office/powerpoint/2010/main" val="1897555070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27286" y="8485669"/>
            <a:ext cx="2637601" cy="1123155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49F2E61-EE82-DC10-F4C0-951D5F8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7585" y="501663"/>
            <a:ext cx="11072901" cy="1108476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Résumé du projet: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DC5E3965-D222-65F5-9FAE-0C1BA07A875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942763"/>
              </p:ext>
            </p:extLst>
          </p:nvPr>
        </p:nvGraphicFramePr>
        <p:xfrm>
          <a:off x="568383" y="2729207"/>
          <a:ext cx="11696504" cy="55600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96504">
                  <a:extLst>
                    <a:ext uri="{9D8B030D-6E8A-4147-A177-3AD203B41FA5}">
                      <a16:colId xmlns:a16="http://schemas.microsoft.com/office/drawing/2014/main" val="169610081"/>
                    </a:ext>
                  </a:extLst>
                </a:gridCol>
              </a:tblGrid>
              <a:tr h="5560028">
                <a:tc>
                  <a:txBody>
                    <a:bodyPr/>
                    <a:lstStyle/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Contexte:……………………………………………………</a:t>
                      </a: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Enjeux:………………………………………..</a:t>
                      </a: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lang="fr-FR" sz="2800" dirty="0">
                        <a:solidFill>
                          <a:schemeClr val="accent1">
                            <a:lumMod val="75000"/>
                          </a:schemeClr>
                        </a:solidFill>
                      </a:endParaRP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2800" b="0" i="0" u="none" strike="noStrike" cap="none" spc="0" normalizeH="0" baseline="0" dirty="0">
                          <a:ln>
                            <a:noFill/>
                          </a:ln>
                          <a:solidFill>
                            <a:schemeClr val="accent1">
                              <a:lumMod val="75000"/>
                            </a:schemeClr>
                          </a:solidFill>
                          <a:effectLst/>
                          <a:uFillTx/>
                          <a:latin typeface="+mn-lt"/>
                          <a:ea typeface="+mn-ea"/>
                          <a:cs typeface="+mn-cs"/>
                          <a:sym typeface="Helvetica Light"/>
                        </a:rPr>
                        <a:t>Problématique:……………………</a:t>
                      </a: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28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marL="0" marR="0" indent="0" algn="l" defTabSz="584200" rtl="0" fontAlgn="auto" latinLnBrk="1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Solution:……………………………</a:t>
                      </a:r>
                      <a:endParaRPr kumimoji="0" lang="fr-FR" sz="2800" b="0" i="0" u="none" strike="noStrike" cap="none" spc="0" normalizeH="0" baseline="0" dirty="0">
                        <a:ln>
                          <a:noFill/>
                        </a:ln>
                        <a:solidFill>
                          <a:schemeClr val="accent1">
                            <a:lumMod val="75000"/>
                          </a:schemeClr>
                        </a:solidFill>
                        <a:effectLst/>
                        <a:uFillTx/>
                        <a:latin typeface="+mn-lt"/>
                        <a:ea typeface="+mn-ea"/>
                        <a:cs typeface="+mn-cs"/>
                        <a:sym typeface="Helvetica Light"/>
                      </a:endParaRPr>
                    </a:p>
                    <a:p>
                      <a:pPr algn="l"/>
                      <a:endParaRPr lang="fr-FR" sz="2800" dirty="0"/>
                    </a:p>
                  </a:txBody>
                  <a:tcPr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00697391"/>
                  </a:ext>
                </a:extLst>
              </a:tr>
            </a:tbl>
          </a:graphicData>
        </a:graphic>
      </p:graphicFrame>
      <p:sp>
        <p:nvSpPr>
          <p:cNvPr id="6" name="ZoneTexte 5">
            <a:extLst>
              <a:ext uri="{FF2B5EF4-FFF2-40B4-BE49-F238E27FC236}">
                <a16:creationId xmlns:a16="http://schemas.microsoft.com/office/drawing/2014/main" id="{97FB4139-2EEE-3628-07F3-EA08DB2E62F2}"/>
              </a:ext>
            </a:extLst>
          </p:cNvPr>
          <p:cNvSpPr txBox="1"/>
          <p:nvPr/>
        </p:nvSpPr>
        <p:spPr>
          <a:xfrm>
            <a:off x="568383" y="2359875"/>
            <a:ext cx="655982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Résumé du projet en 500 signes max :          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21269B8-DC1B-80E4-DDDD-C1C72FD5B2C2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D31B4C2-8447-CE61-6D07-1D2883C2DE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74671" y="144776"/>
            <a:ext cx="3352544" cy="498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04205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6119" y="8468139"/>
            <a:ext cx="2678768" cy="1140685"/>
          </a:xfrm>
          <a:prstGeom prst="rect">
            <a:avLst/>
          </a:prstGeom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87BEB6FD-9678-3A71-037F-A7757E6C7C94}"/>
              </a:ext>
            </a:extLst>
          </p:cNvPr>
          <p:cNvSpPr txBox="1">
            <a:spLocks/>
          </p:cNvSpPr>
          <p:nvPr/>
        </p:nvSpPr>
        <p:spPr>
          <a:xfrm>
            <a:off x="640363" y="462679"/>
            <a:ext cx="8349732" cy="1135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ctr"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Impact en santé:</a:t>
            </a:r>
          </a:p>
        </p:txBody>
      </p:sp>
      <p:graphicFrame>
        <p:nvGraphicFramePr>
          <p:cNvPr id="8" name="Tableau 7">
            <a:extLst>
              <a:ext uri="{FF2B5EF4-FFF2-40B4-BE49-F238E27FC236}">
                <a16:creationId xmlns:a16="http://schemas.microsoft.com/office/drawing/2014/main" id="{2E0AE8B9-6DF0-63A9-10F4-A633D6D4285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0026314"/>
              </p:ext>
            </p:extLst>
          </p:nvPr>
        </p:nvGraphicFramePr>
        <p:xfrm>
          <a:off x="640363" y="2317846"/>
          <a:ext cx="11431466" cy="5673891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431466">
                  <a:extLst>
                    <a:ext uri="{9D8B030D-6E8A-4147-A177-3AD203B41FA5}">
                      <a16:colId xmlns:a16="http://schemas.microsoft.com/office/drawing/2014/main" val="169610081"/>
                    </a:ext>
                  </a:extLst>
                </a:gridCol>
              </a:tblGrid>
              <a:tr h="5673891">
                <a:tc>
                  <a:txBody>
                    <a:bodyPr/>
                    <a:lstStyle/>
                    <a:p>
                      <a:pPr algn="l"/>
                      <a:r>
                        <a:rPr lang="fr-FR" sz="2800" dirty="0">
                          <a:solidFill>
                            <a:schemeClr val="accent1">
                              <a:lumMod val="75000"/>
                            </a:schemeClr>
                          </a:solidFill>
                        </a:rPr>
                        <a:t>ÉVALUATION:</a:t>
                      </a:r>
                    </a:p>
                    <a:p>
                      <a:pPr algn="l"/>
                      <a:endParaRPr lang="fr-FR" sz="2800" dirty="0"/>
                    </a:p>
                  </a:txBody>
                  <a:tcPr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006973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4F5DB50E-EFC7-CB59-1FF9-E3780DC39B7B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6B87EBAB-1531-5B0E-5F40-F9903E17C2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55041" y="144776"/>
            <a:ext cx="3140924" cy="262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613545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1564" y="8406844"/>
            <a:ext cx="2822713" cy="1201980"/>
          </a:xfrm>
          <a:prstGeom prst="rect">
            <a:avLst/>
          </a:prstGeom>
        </p:spPr>
      </p:pic>
      <p:sp>
        <p:nvSpPr>
          <p:cNvPr id="2" name="Titre 3">
            <a:extLst>
              <a:ext uri="{FF2B5EF4-FFF2-40B4-BE49-F238E27FC236}">
                <a16:creationId xmlns:a16="http://schemas.microsoft.com/office/drawing/2014/main" id="{4520E432-AC39-9BC2-54F7-A607DF74EB06}"/>
              </a:ext>
            </a:extLst>
          </p:cNvPr>
          <p:cNvSpPr txBox="1">
            <a:spLocks/>
          </p:cNvSpPr>
          <p:nvPr/>
        </p:nvSpPr>
        <p:spPr>
          <a:xfrm>
            <a:off x="453952" y="365759"/>
            <a:ext cx="8049968" cy="13317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b">
            <a:normAutofit/>
          </a:bodyPr>
          <a:lstStyle>
            <a:lvl1pPr algn="ctr" defTabSz="584200">
              <a:defRPr sz="6000">
                <a:latin typeface="+mn-lt"/>
                <a:ea typeface="+mn-ea"/>
                <a:cs typeface="+mn-cs"/>
                <a:sym typeface="Helvetica Light"/>
              </a:defRPr>
            </a:lvl1pPr>
            <a:lvl2pPr indent="228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2pPr>
            <a:lvl3pPr indent="457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3pPr>
            <a:lvl4pPr indent="685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4pPr>
            <a:lvl5pPr indent="9144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5pPr>
            <a:lvl6pPr indent="11430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6pPr>
            <a:lvl7pPr indent="13716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7pPr>
            <a:lvl8pPr indent="16002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8pPr>
            <a:lvl9pPr indent="1828800" algn="ctr" defTabSz="584200">
              <a:defRPr sz="8000">
                <a:latin typeface="+mn-lt"/>
                <a:ea typeface="+mn-ea"/>
                <a:cs typeface="+mn-cs"/>
                <a:sym typeface="Helvetica Light"/>
              </a:defRPr>
            </a:lvl9pPr>
          </a:lstStyle>
          <a:p>
            <a:pPr algn="l"/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Modèle</a:t>
            </a:r>
            <a:r>
              <a:rPr lang="fr-FR" dirty="0"/>
              <a:t> </a:t>
            </a:r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économique:</a:t>
            </a:r>
          </a:p>
        </p:txBody>
      </p:sp>
      <p:graphicFrame>
        <p:nvGraphicFramePr>
          <p:cNvPr id="7" name="Tableau 6">
            <a:extLst>
              <a:ext uri="{FF2B5EF4-FFF2-40B4-BE49-F238E27FC236}">
                <a16:creationId xmlns:a16="http://schemas.microsoft.com/office/drawing/2014/main" id="{B1583B5B-9993-1C1A-1F58-CB735B9AC0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66578842"/>
              </p:ext>
            </p:extLst>
          </p:nvPr>
        </p:nvGraphicFramePr>
        <p:xfrm>
          <a:off x="672612" y="2371079"/>
          <a:ext cx="11552518" cy="6035765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552518">
                  <a:extLst>
                    <a:ext uri="{9D8B030D-6E8A-4147-A177-3AD203B41FA5}">
                      <a16:colId xmlns:a16="http://schemas.microsoft.com/office/drawing/2014/main" val="169610081"/>
                    </a:ext>
                  </a:extLst>
                </a:gridCol>
              </a:tblGrid>
              <a:tr h="6035765">
                <a:tc>
                  <a:txBody>
                    <a:bodyPr/>
                    <a:lstStyle/>
                    <a:p>
                      <a:pPr algn="l"/>
                      <a:endParaRPr lang="fr-FR" sz="2800" dirty="0"/>
                    </a:p>
                  </a:txBody>
                  <a:tcPr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006973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37C3F590-F800-AEFC-0B0C-0D89CA550B60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26E1C42-BA4D-8B54-0271-8D4ACE62EF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5809" y="176994"/>
            <a:ext cx="5649843" cy="257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8584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Capture d’écran 2014-10-20 à 12.47.1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1808" y="8452146"/>
            <a:ext cx="2716323" cy="1156677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049F2E61-EE82-DC10-F4C0-951D5F836C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724" y="-291018"/>
            <a:ext cx="5334000" cy="1859722"/>
          </a:xfrm>
        </p:spPr>
        <p:txBody>
          <a:bodyPr/>
          <a:lstStyle/>
          <a:p>
            <a:r>
              <a:rPr lang="fr-FR" dirty="0">
                <a:solidFill>
                  <a:schemeClr val="accent1">
                    <a:lumMod val="75000"/>
                  </a:schemeClr>
                </a:solidFill>
              </a:rPr>
              <a:t>Cas d’usage:</a:t>
            </a:r>
          </a:p>
        </p:txBody>
      </p:sp>
      <p:graphicFrame>
        <p:nvGraphicFramePr>
          <p:cNvPr id="2" name="Tableau 1">
            <a:extLst>
              <a:ext uri="{FF2B5EF4-FFF2-40B4-BE49-F238E27FC236}">
                <a16:creationId xmlns:a16="http://schemas.microsoft.com/office/drawing/2014/main" id="{40B9801E-2579-0AA8-3748-CF49DB4470A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2744522"/>
              </p:ext>
            </p:extLst>
          </p:nvPr>
        </p:nvGraphicFramePr>
        <p:xfrm>
          <a:off x="458723" y="2186609"/>
          <a:ext cx="11759407" cy="59917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759407">
                  <a:extLst>
                    <a:ext uri="{9D8B030D-6E8A-4147-A177-3AD203B41FA5}">
                      <a16:colId xmlns:a16="http://schemas.microsoft.com/office/drawing/2014/main" val="169610081"/>
                    </a:ext>
                  </a:extLst>
                </a:gridCol>
              </a:tblGrid>
              <a:tr h="5991700">
                <a:tc>
                  <a:txBody>
                    <a:bodyPr/>
                    <a:lstStyle/>
                    <a:p>
                      <a:pPr algn="l"/>
                      <a:endParaRPr lang="fr-FR" sz="2800" dirty="0"/>
                    </a:p>
                  </a:txBody>
                  <a:tcPr>
                    <a:pattFill prst="pct10">
                      <a:fgClr>
                        <a:schemeClr val="accent1"/>
                      </a:fgClr>
                      <a:bgClr>
                        <a:schemeClr val="bg1"/>
                      </a:bgClr>
                    </a:pattFill>
                  </a:tcPr>
                </a:tc>
                <a:extLst>
                  <a:ext uri="{0D108BD9-81ED-4DB2-BD59-A6C34878D82A}">
                    <a16:rowId xmlns:a16="http://schemas.microsoft.com/office/drawing/2014/main" val="2700697391"/>
                  </a:ext>
                </a:extLst>
              </a:tr>
            </a:tbl>
          </a:graphicData>
        </a:graphic>
      </p:graphicFrame>
      <p:sp>
        <p:nvSpPr>
          <p:cNvPr id="3" name="ZoneTexte 2">
            <a:extLst>
              <a:ext uri="{FF2B5EF4-FFF2-40B4-BE49-F238E27FC236}">
                <a16:creationId xmlns:a16="http://schemas.microsoft.com/office/drawing/2014/main" id="{E8557715-6B46-BF5F-FBD0-709D49371833}"/>
              </a:ext>
            </a:extLst>
          </p:cNvPr>
          <p:cNvSpPr txBox="1"/>
          <p:nvPr/>
        </p:nvSpPr>
        <p:spPr>
          <a:xfrm>
            <a:off x="0" y="9384268"/>
            <a:ext cx="387747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fr-FR" dirty="0">
                <a:solidFill>
                  <a:srgbClr val="262997"/>
                </a:solidFill>
              </a:rPr>
              <a:t>Candidature Trophées Sport Santé 2024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5BD798A4-06D7-F195-31C2-AB53B1F3C8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1549" y="144777"/>
            <a:ext cx="4795718" cy="266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16849"/>
      </p:ext>
    </p:extLst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png"/></Relationships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365C0"/>
      </a:accent1>
      <a:accent2>
        <a:srgbClr val="00882B"/>
      </a:accent2>
      <a:accent3>
        <a:srgbClr val="DCBD23"/>
      </a:accent3>
      <a:accent4>
        <a:srgbClr val="DE6A10"/>
      </a:accent4>
      <a:accent5>
        <a:srgbClr val="C82506"/>
      </a:accent5>
      <a:accent6>
        <a:srgbClr val="773F9B"/>
      </a:accent6>
      <a:hlink>
        <a:srgbClr val="0000FF"/>
      </a:hlink>
      <a:folHlink>
        <a:srgbClr val="FF00FF"/>
      </a:folHlink>
    </a:clrScheme>
    <a:fontScheme name="White">
      <a:majorFont>
        <a:latin typeface="Helvetica Light"/>
        <a:ea typeface="Helvetica Light"/>
        <a:cs typeface="Helvetica Light"/>
      </a:majorFont>
      <a:minorFont>
        <a:latin typeface="Helvetica Light"/>
        <a:ea typeface="Helvetica Light"/>
        <a:cs typeface="Helvetica Light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127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38100" dist="25400" dir="5400000" rotWithShape="0">
            <a:srgbClr val="000000">
              <a:alpha val="5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Helvetica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652</TotalTime>
  <Words>317</Words>
  <Application>Microsoft Macintosh PowerPoint</Application>
  <PresentationFormat>Personnalisé</PresentationFormat>
  <Paragraphs>75</Paragraphs>
  <Slides>12</Slides>
  <Notes>2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Helvetica Neue</vt:lpstr>
      <vt:lpstr>Montserrat</vt:lpstr>
      <vt:lpstr>Univers</vt:lpstr>
      <vt:lpstr>Wingdings</vt:lpstr>
      <vt:lpstr>Thème Office</vt:lpstr>
      <vt:lpstr>2024</vt:lpstr>
      <vt:lpstr>Dossier de candidature</vt:lpstr>
      <vt:lpstr>Présentation PowerPoint</vt:lpstr>
      <vt:lpstr>Les catégories:</vt:lpstr>
      <vt:lpstr>Description du porteur de projet:</vt:lpstr>
      <vt:lpstr>Résumé du projet:</vt:lpstr>
      <vt:lpstr>Présentation PowerPoint</vt:lpstr>
      <vt:lpstr>Présentation PowerPoint</vt:lpstr>
      <vt:lpstr>Cas d’usage:</vt:lpstr>
      <vt:lpstr>Stratégie de développement:</vt:lpstr>
      <vt:lpstr>Annexe:  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cp:lastModifiedBy>Vincent Alberti</cp:lastModifiedBy>
  <cp:revision>32</cp:revision>
  <dcterms:modified xsi:type="dcterms:W3CDTF">2024-04-21T16:54:17Z</dcterms:modified>
</cp:coreProperties>
</file>